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6"/>
  </p:notesMasterIdLst>
  <p:sldIdLst>
    <p:sldId id="265" r:id="rId2"/>
    <p:sldId id="266" r:id="rId3"/>
    <p:sldId id="267" r:id="rId4"/>
    <p:sldId id="268" r:id="rId5"/>
  </p:sldIdLst>
  <p:sldSz cx="7775575" cy="10907713"/>
  <p:notesSz cx="6888163" cy="1002030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551"/>
    <a:srgbClr val="8DC21F"/>
    <a:srgbClr val="F29600"/>
    <a:srgbClr val="F70025"/>
    <a:srgbClr val="2A85FF"/>
    <a:srgbClr val="C6011F"/>
    <a:srgbClr val="2672DA"/>
    <a:srgbClr val="47A3DB"/>
    <a:srgbClr val="1D54A0"/>
    <a:srgbClr val="EEC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DA9542-E314-4CD5-A0DB-9BFD9A0AE8EF}" v="55" dt="2019-09-23T00:07:49.5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88" autoAdjust="0"/>
    <p:restoredTop sz="86418"/>
  </p:normalViewPr>
  <p:slideViewPr>
    <p:cSldViewPr snapToGrid="0">
      <p:cViewPr varScale="1">
        <p:scale>
          <a:sx n="49" d="100"/>
          <a:sy n="49" d="100"/>
        </p:scale>
        <p:origin x="2184" y="40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447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0" cy="502755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2755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2019/10/16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2455" tIns="46227" rIns="92455" bIns="462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7549"/>
            <a:ext cx="2984870" cy="502754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1" y="9517549"/>
            <a:ext cx="2984870" cy="502754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4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5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5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411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3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4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6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9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0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1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84F0B2-B493-4BF7-8ECE-6909FFB28D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4A00B5-3BCE-4728-91D6-CDCA4B0AE9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3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75" r:id="rId13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>
            <a:extLst>
              <a:ext uri="{FF2B5EF4-FFF2-40B4-BE49-F238E27FC236}">
                <a16:creationId xmlns:a16="http://schemas.microsoft.com/office/drawing/2014/main" id="{C02A1FC3-05BC-3540-AB9C-030900FEC0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00" t="46633" b="-12305"/>
          <a:stretch/>
        </p:blipFill>
        <p:spPr>
          <a:xfrm>
            <a:off x="0" y="0"/>
            <a:ext cx="7775575" cy="10907713"/>
          </a:xfrm>
          <a:prstGeom prst="rect">
            <a:avLst/>
          </a:prstGeom>
        </p:spPr>
      </p:pic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51F7D18-D59F-AB4D-A44B-707A5E591AAF}"/>
              </a:ext>
            </a:extLst>
          </p:cNvPr>
          <p:cNvSpPr/>
          <p:nvPr/>
        </p:nvSpPr>
        <p:spPr>
          <a:xfrm>
            <a:off x="0" y="8863990"/>
            <a:ext cx="7775575" cy="2043723"/>
          </a:xfrm>
          <a:prstGeom prst="rect">
            <a:avLst/>
          </a:prstGeom>
          <a:solidFill>
            <a:srgbClr val="8D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-4282" y="3274116"/>
            <a:ext cx="7775575" cy="32285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7127" y="1184474"/>
            <a:ext cx="66704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200" b="1" dirty="0">
                <a:solidFill>
                  <a:schemeClr val="bg1"/>
                </a:solidFill>
                <a:effectLst>
                  <a:glow rad="152400">
                    <a:srgbClr val="8DC21F"/>
                  </a:glow>
                </a:effectLst>
              </a:rPr>
              <a:t>公認心理師試験</a:t>
            </a:r>
            <a:endParaRPr kumimoji="1" lang="ja-JP" altLang="en-US" sz="7200" b="1" dirty="0">
              <a:solidFill>
                <a:schemeClr val="bg1"/>
              </a:solidFill>
              <a:effectLst>
                <a:glow rad="152400">
                  <a:srgbClr val="8DC21F"/>
                </a:glow>
              </a:effectLst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947334" y="503853"/>
            <a:ext cx="3810000" cy="548217"/>
          </a:xfrm>
          <a:prstGeom prst="roundRect">
            <a:avLst>
              <a:gd name="adj" fmla="val 50000"/>
            </a:avLst>
          </a:prstGeom>
          <a:solidFill>
            <a:srgbClr val="8D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２０２０年度合格目標　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75823" y="2764175"/>
            <a:ext cx="6689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>
                <a:solidFill>
                  <a:schemeClr val="bg1"/>
                </a:solidFill>
              </a:rPr>
              <a:t>　　　公認</a:t>
            </a:r>
            <a:r>
              <a:rPr lang="ja-JP" altLang="en-US" sz="1800" b="1" dirty="0">
                <a:solidFill>
                  <a:schemeClr val="bg1"/>
                </a:solidFill>
              </a:rPr>
              <a:t>心理師試験に向け、万全のサポートをいたします。　　　</a:t>
            </a:r>
            <a:endParaRPr lang="en-US" altLang="ja-JP" sz="1800" b="1" dirty="0">
              <a:solidFill>
                <a:schemeClr val="bg1"/>
              </a:solidFill>
            </a:endParaRPr>
          </a:p>
          <a:p>
            <a:endParaRPr lang="en-US" altLang="ja-JP" sz="1800" b="1" dirty="0">
              <a:solidFill>
                <a:schemeClr val="bg1"/>
              </a:solidFill>
            </a:endParaRPr>
          </a:p>
          <a:p>
            <a:endParaRPr lang="en-US" altLang="ja-JP" sz="1800" b="1" dirty="0">
              <a:solidFill>
                <a:schemeClr val="bg1"/>
              </a:solidFill>
            </a:endParaRPr>
          </a:p>
          <a:p>
            <a:endParaRPr lang="ja-JP" altLang="en-US" sz="1800" b="1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845899" y="3499983"/>
            <a:ext cx="2109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8DC21F"/>
                </a:solidFill>
              </a:rPr>
              <a:t>ライブ授業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783385" y="3776937"/>
            <a:ext cx="2429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8DC21F"/>
                </a:solidFill>
                <a:latin typeface="+mn-ea"/>
              </a:rPr>
              <a:t>神戸三宮校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015975" y="3485470"/>
            <a:ext cx="262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spc="-150" dirty="0">
                <a:solidFill>
                  <a:srgbClr val="8DC21F"/>
                </a:solidFill>
                <a:latin typeface="+mn-ea"/>
              </a:rPr>
              <a:t>第１回</a:t>
            </a:r>
            <a:r>
              <a:rPr lang="ja-JP" altLang="en-US" sz="2000" b="1" spc="-150" dirty="0">
                <a:solidFill>
                  <a:srgbClr val="8DC21F"/>
                </a:solidFill>
                <a:latin typeface="+mn-ea"/>
              </a:rPr>
              <a:t>　</a:t>
            </a:r>
            <a:endParaRPr lang="en-US" altLang="ja-JP" sz="2000" b="1" spc="-150" dirty="0">
              <a:solidFill>
                <a:srgbClr val="8DC21F"/>
              </a:solidFill>
              <a:latin typeface="+mn-ea"/>
            </a:endParaRPr>
          </a:p>
          <a:p>
            <a:r>
              <a:rPr lang="ja-JP" altLang="en-US" sz="2000" b="1" spc="-150" dirty="0">
                <a:solidFill>
                  <a:srgbClr val="8DC21F"/>
                </a:solidFill>
                <a:latin typeface="+mn-ea"/>
              </a:rPr>
              <a:t>２０２０年１月１０日（金）</a:t>
            </a:r>
            <a:endParaRPr lang="en-US" altLang="ja-JP" sz="2000" b="1" spc="-150" dirty="0">
              <a:solidFill>
                <a:srgbClr val="8DC21F"/>
              </a:solidFill>
              <a:latin typeface="+mn-ea"/>
            </a:endParaRPr>
          </a:p>
          <a:p>
            <a:r>
              <a:rPr lang="ja-JP" altLang="en-US" sz="2000" b="1" spc="-150" dirty="0">
                <a:solidFill>
                  <a:srgbClr val="8DC21F"/>
                </a:solidFill>
                <a:latin typeface="+mn-ea"/>
              </a:rPr>
              <a:t>　　１９：００～２１：３０</a:t>
            </a:r>
          </a:p>
        </p:txBody>
      </p:sp>
      <p:sp>
        <p:nvSpPr>
          <p:cNvPr id="50" name="角丸四角形 49"/>
          <p:cNvSpPr/>
          <p:nvPr/>
        </p:nvSpPr>
        <p:spPr>
          <a:xfrm>
            <a:off x="675822" y="6731143"/>
            <a:ext cx="6481139" cy="548217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675823" y="6714655"/>
            <a:ext cx="1824490" cy="54821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62716" y="6714655"/>
            <a:ext cx="437597" cy="548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022377" y="6774420"/>
            <a:ext cx="1340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>
                <a:solidFill>
                  <a:srgbClr val="F29600"/>
                </a:solidFill>
              </a:rPr>
              <a:t>POINT 1</a:t>
            </a:r>
            <a:endParaRPr lang="ja-JP" altLang="en-US" sz="2400" b="1" dirty="0">
              <a:solidFill>
                <a:srgbClr val="F2960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466567" y="6770738"/>
            <a:ext cx="4690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F29600"/>
                </a:solidFill>
              </a:rPr>
              <a:t>書籍出版実績のある、試験専門の講師</a:t>
            </a:r>
          </a:p>
        </p:txBody>
      </p:sp>
      <p:sp>
        <p:nvSpPr>
          <p:cNvPr id="61" name="角丸四角形 60"/>
          <p:cNvSpPr/>
          <p:nvPr/>
        </p:nvSpPr>
        <p:spPr>
          <a:xfrm>
            <a:off x="675823" y="7490269"/>
            <a:ext cx="6481138" cy="548217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675823" y="7490269"/>
            <a:ext cx="1824490" cy="54821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062716" y="7490269"/>
            <a:ext cx="437597" cy="548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022377" y="7550034"/>
            <a:ext cx="1340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rgbClr val="F29600"/>
                </a:solidFill>
              </a:rPr>
              <a:t>POINT 2</a:t>
            </a:r>
            <a:endParaRPr lang="ja-JP" altLang="en-US" sz="2400" b="1" dirty="0">
              <a:solidFill>
                <a:srgbClr val="F29600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76136" y="7550034"/>
            <a:ext cx="3980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F29600"/>
                </a:solidFill>
              </a:rPr>
              <a:t>月３万円＋税の月謝制</a:t>
            </a:r>
          </a:p>
        </p:txBody>
      </p:sp>
      <p:sp>
        <p:nvSpPr>
          <p:cNvPr id="66" name="角丸四角形 65"/>
          <p:cNvSpPr/>
          <p:nvPr/>
        </p:nvSpPr>
        <p:spPr>
          <a:xfrm>
            <a:off x="675823" y="8201469"/>
            <a:ext cx="6481138" cy="548217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675823" y="8201469"/>
            <a:ext cx="1824490" cy="54821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2062716" y="8201469"/>
            <a:ext cx="437597" cy="548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022377" y="8261234"/>
            <a:ext cx="1340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rgbClr val="F29600"/>
                </a:solidFill>
              </a:rPr>
              <a:t>POINT 3</a:t>
            </a:r>
            <a:endParaRPr lang="ja-JP" altLang="en-US" sz="2400" b="1" dirty="0">
              <a:solidFill>
                <a:srgbClr val="F29600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500313" y="8298860"/>
            <a:ext cx="4864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srgbClr val="F29600"/>
                </a:solidFill>
              </a:rPr>
              <a:t>単元ごとに小テストを繰り返す方式で知識定着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41338" y="9439873"/>
            <a:ext cx="4316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+mj-ea"/>
                <a:ea typeface="+mj-ea"/>
              </a:rPr>
              <a:t>心理学アカデミー</a:t>
            </a:r>
            <a:r>
              <a:rPr lang="ja-JP" altLang="en-US" sz="2400" b="1" dirty="0">
                <a:solidFill>
                  <a:schemeClr val="bg1"/>
                </a:solidFill>
                <a:latin typeface="+mj-ea"/>
                <a:ea typeface="+mj-ea"/>
              </a:rPr>
              <a:t>ポルトクオーレ</a:t>
            </a:r>
            <a:endParaRPr kumimoji="1" lang="ja-JP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4476537" y="9259638"/>
            <a:ext cx="2767080" cy="1376362"/>
          </a:xfrm>
          <a:prstGeom prst="roundRect">
            <a:avLst>
              <a:gd name="adj" fmla="val 3518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ぜひ一度、無料プレ講義をご視聴ください！</a:t>
            </a:r>
            <a:endParaRPr lang="en-US" altLang="ja-JP" dirty="0"/>
          </a:p>
          <a:p>
            <a:pPr algn="ctr"/>
            <a:r>
              <a:rPr lang="ja-JP" altLang="en-US" dirty="0"/>
              <a:t>当校ホームページは</a:t>
            </a:r>
            <a:endParaRPr lang="en-US" altLang="ja-JP" dirty="0"/>
          </a:p>
          <a:p>
            <a:pPr algn="ctr"/>
            <a:r>
              <a:rPr lang="en-US" altLang="ja-JP" dirty="0"/>
              <a:t>https://portocuore.jp/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A5AE3E0-0E9A-C243-96BB-5FAB2C51A2E8}"/>
              </a:ext>
            </a:extLst>
          </p:cNvPr>
          <p:cNvSpPr txBox="1"/>
          <p:nvPr/>
        </p:nvSpPr>
        <p:spPr>
          <a:xfrm>
            <a:off x="301729" y="9746736"/>
            <a:ext cx="431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rgbClr val="FFC000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✉ </a:t>
            </a:r>
            <a:r>
              <a:rPr lang="en-US" altLang="ja-JP" sz="3600" b="1" dirty="0" err="1">
                <a:solidFill>
                  <a:srgbClr val="FFC000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info@portocuore</a:t>
            </a:r>
            <a:r>
              <a:rPr lang="en-US" altLang="ja-JP" sz="4000" b="1" dirty="0">
                <a:solidFill>
                  <a:srgbClr val="FFC000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 </a:t>
            </a:r>
            <a:endParaRPr kumimoji="1" lang="ja-JP" altLang="en-US" sz="4000" b="1" dirty="0">
              <a:solidFill>
                <a:srgbClr val="FFC000"/>
              </a:solidFill>
              <a:effectLst>
                <a:glow rad="101600">
                  <a:schemeClr val="bg1"/>
                </a:glow>
              </a:effectLst>
              <a:latin typeface="+mj-ea"/>
              <a:ea typeface="+mj-ea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359900F-A2A7-2046-9C23-51D3A7EA70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79" y="3898709"/>
            <a:ext cx="2561327" cy="2263798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2853250" y="4600348"/>
            <a:ext cx="2060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8DC21F"/>
                </a:solidFill>
                <a:latin typeface="+mn-ea"/>
              </a:rPr>
              <a:t>WEB</a:t>
            </a:r>
            <a:r>
              <a:rPr lang="ja-JP" altLang="en-US" sz="2800" b="1" dirty="0">
                <a:solidFill>
                  <a:srgbClr val="8DC21F"/>
                </a:solidFill>
                <a:latin typeface="+mn-ea"/>
              </a:rPr>
              <a:t>配信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699588" y="4324999"/>
            <a:ext cx="2941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spc="-150" dirty="0">
                <a:solidFill>
                  <a:srgbClr val="8DC21F"/>
                </a:solidFill>
                <a:latin typeface="+mn-ea"/>
              </a:rPr>
              <a:t>　</a:t>
            </a:r>
            <a:endParaRPr lang="en-US" altLang="ja-JP" sz="2000" b="1" spc="-150" dirty="0">
              <a:solidFill>
                <a:srgbClr val="8DC21F"/>
              </a:solidFill>
              <a:latin typeface="+mn-ea"/>
            </a:endParaRPr>
          </a:p>
          <a:p>
            <a:r>
              <a:rPr lang="ja-JP" altLang="en-US" sz="2000" b="1" spc="-150" dirty="0">
                <a:solidFill>
                  <a:srgbClr val="8DC21F"/>
                </a:solidFill>
                <a:latin typeface="+mn-ea"/>
              </a:rPr>
              <a:t>　　２０２０年１月１１日（土）</a:t>
            </a:r>
            <a:endParaRPr lang="en-US" altLang="ja-JP" sz="2000" b="1" spc="-150" dirty="0">
              <a:solidFill>
                <a:srgbClr val="8DC21F"/>
              </a:solidFill>
              <a:latin typeface="+mn-ea"/>
            </a:endParaRPr>
          </a:p>
          <a:p>
            <a:r>
              <a:rPr lang="ja-JP" altLang="en-US" sz="2000" b="1" spc="-150" dirty="0">
                <a:solidFill>
                  <a:srgbClr val="8DC21F"/>
                </a:solidFill>
                <a:latin typeface="+mn-ea"/>
              </a:rPr>
              <a:t>　　　　　　９：００　開始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845899" y="5658919"/>
            <a:ext cx="2429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8DC21F"/>
                </a:solidFill>
                <a:latin typeface="+mn-ea"/>
              </a:rPr>
              <a:t>東京校：大阪校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845899" y="5315620"/>
            <a:ext cx="2109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8DC21F"/>
                </a:solidFill>
              </a:rPr>
              <a:t>スクーリング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851585" y="5477205"/>
            <a:ext cx="2941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spc="-150" dirty="0">
                <a:solidFill>
                  <a:srgbClr val="8DC21F"/>
                </a:solidFill>
                <a:latin typeface="+mn-ea"/>
              </a:rPr>
              <a:t>　</a:t>
            </a:r>
            <a:r>
              <a:rPr lang="ja-JP" altLang="en-US" sz="1600" b="1" spc="-150" dirty="0">
                <a:solidFill>
                  <a:srgbClr val="8DC21F"/>
                </a:solidFill>
                <a:latin typeface="+mn-ea"/>
              </a:rPr>
              <a:t>初回テスト</a:t>
            </a:r>
            <a:endParaRPr lang="en-US" altLang="ja-JP" sz="1600" b="1" spc="-150" dirty="0">
              <a:solidFill>
                <a:srgbClr val="8DC21F"/>
              </a:solidFill>
              <a:latin typeface="+mn-ea"/>
            </a:endParaRPr>
          </a:p>
          <a:p>
            <a:r>
              <a:rPr lang="ja-JP" altLang="en-US" sz="2000" b="1" spc="-150" dirty="0">
                <a:solidFill>
                  <a:srgbClr val="8DC21F"/>
                </a:solidFill>
                <a:latin typeface="+mn-ea"/>
              </a:rPr>
              <a:t>　２０２０年１月２５日（土）</a:t>
            </a:r>
            <a:endParaRPr lang="en-US" altLang="ja-JP" sz="2000" b="1" spc="-150" dirty="0">
              <a:solidFill>
                <a:srgbClr val="8DC21F"/>
              </a:solidFill>
              <a:latin typeface="+mn-ea"/>
            </a:endParaRPr>
          </a:p>
          <a:p>
            <a:r>
              <a:rPr lang="ja-JP" altLang="en-US" sz="2000" b="1" spc="-150" dirty="0">
                <a:solidFill>
                  <a:srgbClr val="8DC21F"/>
                </a:solidFill>
                <a:latin typeface="+mn-ea"/>
              </a:rPr>
              <a:t>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60688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338051" y="254779"/>
            <a:ext cx="6705600" cy="2108200"/>
          </a:xfrm>
        </p:spPr>
        <p:txBody>
          <a:bodyPr/>
          <a:lstStyle/>
          <a:p>
            <a:r>
              <a:rPr lang="ja-JP" altLang="en-US" dirty="0"/>
              <a:t>　　　　　試験のプロ！</a:t>
            </a:r>
            <a:br>
              <a:rPr lang="en-US" altLang="ja-JP" dirty="0"/>
            </a:br>
            <a:r>
              <a:rPr lang="ja-JP" altLang="en-US" dirty="0"/>
              <a:t>　　　　　　　　頼れる講師陣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8" t="8309" r="17569" b="7647"/>
          <a:stretch/>
        </p:blipFill>
        <p:spPr>
          <a:xfrm rot="5400000">
            <a:off x="4089896" y="3348674"/>
            <a:ext cx="3316907" cy="24509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コンテンツ プレースホルダー 2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6" t="6687" r="4975" b="881"/>
          <a:stretch/>
        </p:blipFill>
        <p:spPr>
          <a:xfrm>
            <a:off x="931026" y="2888727"/>
            <a:ext cx="2610196" cy="33708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正方形/長方形 5"/>
          <p:cNvSpPr/>
          <p:nvPr/>
        </p:nvSpPr>
        <p:spPr>
          <a:xfrm>
            <a:off x="534988" y="6616932"/>
            <a:ext cx="3338743" cy="3923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b="1" dirty="0"/>
              <a:t>喜田智也（</a:t>
            </a:r>
            <a:r>
              <a:rPr lang="en-US" altLang="ja-JP" sz="2000" b="1" dirty="0"/>
              <a:t>Kita </a:t>
            </a:r>
            <a:r>
              <a:rPr lang="en-US" altLang="ja-JP" sz="2000" b="1" dirty="0" err="1"/>
              <a:t>Tomoya</a:t>
            </a:r>
            <a:r>
              <a:rPr lang="ja-JP" altLang="en-US" sz="2000" b="1" dirty="0"/>
              <a:t>）講師</a:t>
            </a:r>
            <a:br>
              <a:rPr lang="ja-JP" altLang="en-US" sz="2000" b="1" dirty="0"/>
            </a:br>
            <a:r>
              <a:rPr lang="en-US" altLang="ja-JP" sz="1400" b="1" dirty="0"/>
              <a:t>〈</a:t>
            </a:r>
            <a:r>
              <a:rPr lang="ja-JP" altLang="en-US" sz="1400" b="1" dirty="0"/>
              <a:t>経歴</a:t>
            </a:r>
            <a:r>
              <a:rPr lang="en-US" altLang="ja-JP" sz="1400" b="1" dirty="0"/>
              <a:t>〉</a:t>
            </a:r>
            <a:endParaRPr lang="ja-JP" altLang="en-US" sz="1400" b="1" dirty="0"/>
          </a:p>
          <a:p>
            <a:r>
              <a:rPr lang="ja-JP" altLang="en-US" sz="1200" dirty="0"/>
              <a:t>早稲田大学 人間科学部 卒業</a:t>
            </a:r>
          </a:p>
          <a:p>
            <a:r>
              <a:rPr lang="ja-JP" altLang="en-US" sz="1200" dirty="0"/>
              <a:t>早稲田大学大学院  修士修了</a:t>
            </a:r>
            <a:r>
              <a:rPr lang="en-US" altLang="ja-JP" sz="1200" dirty="0"/>
              <a:t>(</a:t>
            </a:r>
            <a:r>
              <a:rPr lang="ja-JP" altLang="en-US" sz="1200" dirty="0"/>
              <a:t>心身医学研究室</a:t>
            </a:r>
            <a:r>
              <a:rPr lang="en-US" altLang="ja-JP" sz="1200" dirty="0"/>
              <a:t>)</a:t>
            </a:r>
          </a:p>
          <a:p>
            <a:r>
              <a:rPr lang="ja-JP" altLang="en-US" sz="1200" dirty="0"/>
              <a:t>公認心理師</a:t>
            </a:r>
          </a:p>
          <a:p>
            <a:r>
              <a:rPr lang="ja-JP" altLang="en-US" sz="1200" dirty="0"/>
              <a:t>臨床心理士</a:t>
            </a:r>
          </a:p>
          <a:p>
            <a:r>
              <a:rPr lang="ja-JP" altLang="en-US" sz="1200" dirty="0"/>
              <a:t>専門健康心理士</a:t>
            </a:r>
          </a:p>
          <a:p>
            <a:r>
              <a:rPr lang="ja-JP" altLang="en-US" sz="1200" dirty="0"/>
              <a:t>産業カウンセラー　他</a:t>
            </a:r>
            <a:endParaRPr lang="en-US" altLang="ja-JP" sz="1200" dirty="0"/>
          </a:p>
          <a:p>
            <a:r>
              <a:rPr lang="en-US" altLang="ja-JP" sz="1400" b="1" dirty="0"/>
              <a:t>〈</a:t>
            </a:r>
            <a:r>
              <a:rPr lang="ja-JP" altLang="en-US" sz="1400" b="1" dirty="0"/>
              <a:t>受賞歴</a:t>
            </a:r>
            <a:r>
              <a:rPr lang="en-US" altLang="ja-JP" sz="1400" b="1" dirty="0"/>
              <a:t>〉</a:t>
            </a:r>
          </a:p>
          <a:p>
            <a:r>
              <a:rPr lang="en-US" altLang="ja-JP" sz="1200" dirty="0"/>
              <a:t>2018</a:t>
            </a:r>
            <a:r>
              <a:rPr lang="ja-JP" altLang="en-US" sz="1200" dirty="0"/>
              <a:t>年 日本マインドフルネス学会「臨床実践奨励賞」</a:t>
            </a:r>
            <a:br>
              <a:rPr lang="ja-JP" altLang="en-US" sz="1200" dirty="0"/>
            </a:br>
            <a:r>
              <a:rPr lang="en-US" altLang="ja-JP" sz="1200" dirty="0"/>
              <a:t>2019</a:t>
            </a:r>
            <a:r>
              <a:rPr lang="ja-JP" altLang="en-US" sz="1200" dirty="0"/>
              <a:t>年 日本品質管理学会 「優秀発表賞」</a:t>
            </a:r>
            <a:br>
              <a:rPr lang="ja-JP" altLang="en-US" sz="1200" dirty="0"/>
            </a:br>
            <a:r>
              <a:rPr lang="en-US" altLang="ja-JP" sz="1200" dirty="0"/>
              <a:t>2019</a:t>
            </a:r>
            <a:r>
              <a:rPr lang="ja-JP" altLang="en-US" sz="1200" dirty="0"/>
              <a:t>年 日本マインドフルネス学会「優秀ポスター発表賞」</a:t>
            </a:r>
            <a:endParaRPr lang="en-US" altLang="ja-JP" sz="1200" dirty="0"/>
          </a:p>
          <a:p>
            <a:r>
              <a:rPr lang="en-US" altLang="ja-JP" sz="1400" b="1" dirty="0"/>
              <a:t>〈</a:t>
            </a:r>
            <a:r>
              <a:rPr lang="ja-JP" altLang="en-US" sz="1400" b="1" dirty="0"/>
              <a:t>試験関連著書</a:t>
            </a:r>
            <a:r>
              <a:rPr lang="en-US" altLang="ja-JP" sz="1400" b="1" dirty="0"/>
              <a:t>〉</a:t>
            </a:r>
          </a:p>
          <a:p>
            <a:r>
              <a:rPr lang="ja-JP" altLang="en-US" sz="1200" dirty="0"/>
              <a:t>忙しい人のための公認心理師試験対策問題集　　　</a:t>
            </a:r>
            <a:endParaRPr lang="en-US" altLang="ja-JP" sz="1200" dirty="0"/>
          </a:p>
          <a:p>
            <a:r>
              <a:rPr lang="ja-JP" altLang="en-US" sz="1200" dirty="0"/>
              <a:t>　　　　　　　　　　　</a:t>
            </a:r>
            <a:r>
              <a:rPr lang="ja-JP" altLang="en-US" sz="1400" dirty="0"/>
              <a:t>その他、教育歴、著作多数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078981" y="6616932"/>
            <a:ext cx="3338743" cy="39236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青山有希</a:t>
            </a:r>
            <a:r>
              <a:rPr lang="zh-TW" altLang="en-US" sz="2000" b="1" dirty="0">
                <a:ea typeface="HGPｺﾞｼｯｸM" panose="020B0600000000000000" pitchFamily="50" charset="-128"/>
              </a:rPr>
              <a:t>（</a:t>
            </a:r>
            <a:r>
              <a:rPr lang="en-US" altLang="zh-TW" sz="2000" b="1" dirty="0">
                <a:ea typeface="HGPｺﾞｼｯｸM" panose="020B0600000000000000" pitchFamily="50" charset="-128"/>
              </a:rPr>
              <a:t>Aoyama Yuki</a:t>
            </a:r>
            <a:r>
              <a:rPr lang="zh-TW" altLang="en-US" sz="2000" b="1" dirty="0">
                <a:ea typeface="HGPｺﾞｼｯｸM" panose="020B0600000000000000" pitchFamily="50" charset="-128"/>
              </a:rPr>
              <a:t>）</a:t>
            </a:r>
            <a:r>
              <a:rPr lang="ja-JP" altLang="en-US" sz="20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講師</a:t>
            </a:r>
            <a:endParaRPr lang="en-US" altLang="zh-TW" sz="2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400" b="1" dirty="0"/>
              <a:t>〈</a:t>
            </a:r>
            <a:r>
              <a:rPr lang="ja-JP" altLang="en-US" sz="1400" b="1" dirty="0"/>
              <a:t>経歴</a:t>
            </a:r>
            <a:r>
              <a:rPr lang="en-US" altLang="ja-JP" sz="1400" b="1" dirty="0"/>
              <a:t>〉</a:t>
            </a:r>
            <a:endParaRPr lang="zh-TW" altLang="en-US" sz="1400" b="1" dirty="0"/>
          </a:p>
          <a:p>
            <a:r>
              <a:rPr lang="zh-TW" altLang="en-US" sz="1200" dirty="0"/>
              <a:t>早稲田大学人間科学部卒業</a:t>
            </a:r>
          </a:p>
          <a:p>
            <a:r>
              <a:rPr lang="zh-TW" altLang="en-US" sz="1200" dirty="0"/>
              <a:t>早稲田大学大学院人間科学研究科卒（修士）</a:t>
            </a:r>
          </a:p>
          <a:p>
            <a:r>
              <a:rPr lang="zh-TW" altLang="en-US" sz="1200" dirty="0"/>
              <a:t>臨床心理士</a:t>
            </a:r>
          </a:p>
          <a:p>
            <a:r>
              <a:rPr lang="zh-TW" altLang="en-US" sz="1200" dirty="0"/>
              <a:t>公認心理師</a:t>
            </a:r>
          </a:p>
          <a:p>
            <a:r>
              <a:rPr lang="zh-TW" altLang="en-US" sz="1200" dirty="0"/>
              <a:t>精神保健福祉士</a:t>
            </a:r>
            <a:endParaRPr lang="en-US" altLang="zh-TW" sz="1200" dirty="0"/>
          </a:p>
          <a:p>
            <a:r>
              <a:rPr lang="en-US" altLang="ja-JP" sz="1400" b="1" dirty="0"/>
              <a:t>〈</a:t>
            </a:r>
            <a:r>
              <a:rPr lang="ja-JP" altLang="en-US" sz="1400" b="1" dirty="0"/>
              <a:t>教育歴</a:t>
            </a:r>
            <a:r>
              <a:rPr lang="en-US" altLang="ja-JP" sz="1400" b="1" dirty="0"/>
              <a:t>〉</a:t>
            </a:r>
            <a:endParaRPr lang="en-US" altLang="zh-TW" sz="1400" b="1" dirty="0"/>
          </a:p>
          <a:p>
            <a:r>
              <a:rPr lang="ja-JP" altLang="en-US" sz="1200" dirty="0"/>
              <a:t>早稲田大学人間科学部</a:t>
            </a:r>
            <a:r>
              <a:rPr lang="en-US" altLang="ja-JP" sz="1200" dirty="0"/>
              <a:t>e</a:t>
            </a:r>
            <a:r>
              <a:rPr lang="ja-JP" altLang="en-US" sz="1200" dirty="0"/>
              <a:t>スクール教育コーチ</a:t>
            </a:r>
            <a:br>
              <a:rPr lang="ja-JP" altLang="en-US" sz="1200" dirty="0"/>
            </a:br>
            <a:r>
              <a:rPr lang="ja-JP" altLang="en-US" sz="1200" dirty="0"/>
              <a:t>東海大学資格課程センター</a:t>
            </a:r>
            <a:br>
              <a:rPr lang="ja-JP" altLang="en-US" sz="1200" dirty="0"/>
            </a:br>
            <a:r>
              <a:rPr lang="ja-JP" altLang="en-US" sz="1200" dirty="0"/>
              <a:t>帝京平成大学助産別科</a:t>
            </a:r>
            <a:br>
              <a:rPr lang="ja-JP" altLang="en-US" sz="1200" dirty="0"/>
            </a:br>
            <a:r>
              <a:rPr lang="ja-JP" altLang="en-US" sz="1200" dirty="0"/>
              <a:t>十文字女子学園大学人間発達心理学科</a:t>
            </a:r>
            <a:br>
              <a:rPr lang="ja-JP" altLang="en-US" sz="1200" dirty="0"/>
            </a:br>
            <a:r>
              <a:rPr lang="ja-JP" altLang="en-US" sz="1200" dirty="0"/>
              <a:t>秋草学園短期大学 非常勤講師</a:t>
            </a:r>
            <a:endParaRPr lang="en-US" altLang="ja-JP" sz="1200" dirty="0"/>
          </a:p>
          <a:p>
            <a:r>
              <a:rPr lang="en-US" altLang="ja-JP" sz="1400" b="1" dirty="0"/>
              <a:t>〈</a:t>
            </a:r>
            <a:r>
              <a:rPr lang="ja-JP" altLang="en-US" sz="1400" b="1" dirty="0"/>
              <a:t>試験関連書籍</a:t>
            </a:r>
            <a:r>
              <a:rPr lang="en-US" altLang="ja-JP" sz="1400" b="1" dirty="0"/>
              <a:t>〉</a:t>
            </a:r>
          </a:p>
          <a:p>
            <a:r>
              <a:rPr lang="en-US" altLang="ja-JP" sz="1200" dirty="0"/>
              <a:t>『</a:t>
            </a:r>
            <a:r>
              <a:rPr lang="ja-JP" altLang="en-US" sz="1200" dirty="0"/>
              <a:t>スピード攻略！公認心理師集中レッスン</a:t>
            </a:r>
            <a:r>
              <a:rPr lang="en-US" altLang="ja-JP" sz="1200" dirty="0"/>
              <a:t>』</a:t>
            </a:r>
          </a:p>
          <a:p>
            <a:r>
              <a:rPr lang="ja-JP" altLang="en-US" sz="1200" dirty="0"/>
              <a:t>忙しい人のための公認心理師試験対策問題集</a:t>
            </a:r>
            <a:endParaRPr lang="en-US" altLang="ja-JP" sz="1200" dirty="0"/>
          </a:p>
          <a:p>
            <a:r>
              <a:rPr lang="ja-JP" altLang="en-US" sz="1200" dirty="0"/>
              <a:t>　　　　　　　　　　</a:t>
            </a:r>
            <a:r>
              <a:rPr lang="ja-JP" altLang="en-US" sz="1400" dirty="0"/>
              <a:t>その他、著作、受賞歴多数</a:t>
            </a:r>
            <a:endParaRPr lang="zh-TW" altLang="en-US" sz="1400" dirty="0"/>
          </a:p>
        </p:txBody>
      </p:sp>
      <p:sp>
        <p:nvSpPr>
          <p:cNvPr id="9" name="横巻き 8"/>
          <p:cNvSpPr/>
          <p:nvPr/>
        </p:nvSpPr>
        <p:spPr>
          <a:xfrm>
            <a:off x="781397" y="2543695"/>
            <a:ext cx="2909454" cy="39900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担当：神戸三宮、大阪</a:t>
            </a:r>
          </a:p>
        </p:txBody>
      </p:sp>
      <p:sp>
        <p:nvSpPr>
          <p:cNvPr id="15" name="横巻き 14"/>
          <p:cNvSpPr/>
          <p:nvPr/>
        </p:nvSpPr>
        <p:spPr>
          <a:xfrm>
            <a:off x="4293623" y="2489719"/>
            <a:ext cx="2909454" cy="39900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担当：東京</a:t>
            </a:r>
          </a:p>
        </p:txBody>
      </p:sp>
    </p:spTree>
    <p:extLst>
      <p:ext uri="{BB962C8B-B14F-4D97-AF65-F5344CB8AC3E}">
        <p14:creationId xmlns:p14="http://schemas.microsoft.com/office/powerpoint/2010/main" val="310328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93" y="1576278"/>
            <a:ext cx="6616931" cy="507076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正方形/長方形 2"/>
          <p:cNvSpPr/>
          <p:nvPr/>
        </p:nvSpPr>
        <p:spPr>
          <a:xfrm>
            <a:off x="2384127" y="652948"/>
            <a:ext cx="32784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4800" b="1" dirty="0">
                <a:ln/>
                <a:solidFill>
                  <a:schemeClr val="accent4"/>
                </a:solidFill>
              </a:rPr>
              <a:t>講座予定表</a:t>
            </a:r>
            <a:endParaRPr lang="ja-JP" altLang="en-US" sz="48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560EDB-86F9-44FF-A97A-79D8853B9DB4}"/>
              </a:ext>
            </a:extLst>
          </p:cNvPr>
          <p:cNvSpPr txBox="1"/>
          <p:nvPr/>
        </p:nvSpPr>
        <p:spPr>
          <a:xfrm>
            <a:off x="459573" y="7801203"/>
            <a:ext cx="71275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accent4">
                    <a:lumMod val="50000"/>
                  </a:schemeClr>
                </a:solidFill>
              </a:rPr>
              <a:t>・月３万円＋税の月謝制</a:t>
            </a:r>
            <a:endParaRPr lang="en-US" altLang="ja-JP" sz="24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ja-JP" altLang="en-US" sz="1600" b="1" dirty="0">
                <a:solidFill>
                  <a:srgbClr val="F29600"/>
                </a:solidFill>
              </a:rPr>
              <a:t>例えば、１月分の月謝で、基礎心理学講義３回＋理解度確認テスト①を受講することができます。ご希望月の講義のみ購入することも可能です。</a:t>
            </a:r>
            <a:endParaRPr lang="en-US" altLang="ja-JP" sz="1600" b="1" dirty="0">
              <a:solidFill>
                <a:srgbClr val="F29600"/>
              </a:solidFill>
            </a:endParaRPr>
          </a:p>
          <a:p>
            <a:endParaRPr lang="en-US" altLang="ja-JP" sz="1600" b="1" dirty="0">
              <a:solidFill>
                <a:srgbClr val="F29600"/>
              </a:solidFill>
            </a:endParaRPr>
          </a:p>
          <a:p>
            <a:r>
              <a:rPr lang="ja-JP" altLang="en-US" sz="2400" b="1" dirty="0">
                <a:solidFill>
                  <a:schemeClr val="accent4">
                    <a:lumMod val="50000"/>
                  </a:schemeClr>
                </a:solidFill>
              </a:rPr>
              <a:t>・動画視聴のみのお申込みは月２万５千円＋税。　</a:t>
            </a:r>
            <a:endParaRPr lang="en-US" altLang="ja-JP" sz="24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ja-JP" altLang="en-US" sz="1600" b="1" dirty="0">
                <a:solidFill>
                  <a:srgbClr val="F29600"/>
                </a:solidFill>
              </a:rPr>
              <a:t>この場合、ライブ授業やスクーリングにはご参加いただけませんので、理解度確認テストはご自宅でお受けいただくことになります。</a:t>
            </a:r>
            <a:endParaRPr lang="en-US" altLang="ja-JP" sz="1600" b="1" dirty="0">
              <a:solidFill>
                <a:srgbClr val="F29600"/>
              </a:solidFill>
            </a:endParaRPr>
          </a:p>
          <a:p>
            <a:endParaRPr lang="en-US" altLang="ja-JP" sz="1600" b="1" dirty="0">
              <a:solidFill>
                <a:srgbClr val="F29600"/>
              </a:solidFill>
            </a:endParaRPr>
          </a:p>
          <a:p>
            <a:r>
              <a:rPr lang="ja-JP" altLang="en-US" sz="2400" b="1" dirty="0">
                <a:solidFill>
                  <a:schemeClr val="accent4">
                    <a:lumMod val="50000"/>
                  </a:schemeClr>
                </a:solidFill>
              </a:rPr>
              <a:t>・お得な一括支払いも承ります（詳細はＨＰで）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106279" y="6970206"/>
            <a:ext cx="18341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価　格</a:t>
            </a:r>
          </a:p>
        </p:txBody>
      </p:sp>
    </p:spTree>
    <p:extLst>
      <p:ext uri="{BB962C8B-B14F-4D97-AF65-F5344CB8AC3E}">
        <p14:creationId xmlns:p14="http://schemas.microsoft.com/office/powerpoint/2010/main" val="2546718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D99BA6-46E1-43CD-94B3-5DBED11BE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316186"/>
            <a:ext cx="6706433" cy="843883"/>
          </a:xfrm>
        </p:spPr>
        <p:txBody>
          <a:bodyPr/>
          <a:lstStyle/>
          <a:p>
            <a:r>
              <a:rPr lang="ja-JP" altLang="en-US" dirty="0"/>
              <a:t>　</a:t>
            </a:r>
            <a:r>
              <a:rPr lang="ja-JP" altLang="en-US" sz="4000" dirty="0"/>
              <a:t>スクーリング会場案内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79C2C1-D172-4F8C-A2D8-5986E35F40C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87388" y="3598156"/>
            <a:ext cx="6902169" cy="4308984"/>
          </a:xfrm>
        </p:spPr>
        <p:txBody>
          <a:bodyPr>
            <a:normAutofit lnSpcReduction="10000"/>
          </a:bodyPr>
          <a:lstStyle/>
          <a:p>
            <a:r>
              <a:rPr lang="ja-JP" altLang="en-US" b="1" u="sng" dirty="0">
                <a:solidFill>
                  <a:srgbClr val="FF0000"/>
                </a:solidFill>
              </a:rPr>
              <a:t>東京校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（ＴＫＰ東京駅セントラルカンファレンスセンター１０Ｅ）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〒</a:t>
            </a:r>
            <a:r>
              <a:rPr lang="en-US" altLang="ja-JP" dirty="0"/>
              <a:t>103-0028</a:t>
            </a:r>
            <a:br>
              <a:rPr lang="en-US" altLang="ja-JP" dirty="0"/>
            </a:br>
            <a:r>
              <a:rPr lang="ja-JP" altLang="en-US" dirty="0"/>
              <a:t>東京都中央区八重洲</a:t>
            </a:r>
            <a:r>
              <a:rPr lang="en-US" altLang="ja-JP" dirty="0"/>
              <a:t>1-8-16 </a:t>
            </a:r>
            <a:r>
              <a:rPr lang="ja-JP" altLang="en-US" dirty="0"/>
              <a:t>新槇町ビル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03-3517-2380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＊２月、５月はＴＫＰ東京駅日本橋カンファレンスセンター２１６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〒</a:t>
            </a:r>
            <a:r>
              <a:rPr lang="en-US" altLang="ja-JP" dirty="0"/>
              <a:t>103-0028</a:t>
            </a:r>
            <a:br>
              <a:rPr lang="en-US" altLang="ja-JP" dirty="0"/>
            </a:br>
            <a:r>
              <a:rPr lang="ja-JP" altLang="en-US" dirty="0"/>
              <a:t>東京都中央区八重洲</a:t>
            </a:r>
            <a:r>
              <a:rPr lang="en-US" altLang="ja-JP" dirty="0"/>
              <a:t>1-2-16</a:t>
            </a:r>
          </a:p>
          <a:p>
            <a:pPr marL="0" indent="0">
              <a:buNone/>
            </a:pPr>
            <a:r>
              <a:rPr lang="en-US" altLang="ja-JP" dirty="0"/>
              <a:t>03-3510-9123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9" name="コンテンツ プレースホルダー 3">
            <a:extLst>
              <a:ext uri="{FF2B5EF4-FFF2-40B4-BE49-F238E27FC236}">
                <a16:creationId xmlns:a16="http://schemas.microsoft.com/office/drawing/2014/main" id="{2261725E-6533-4235-92D4-F083CEC1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1292770"/>
            <a:ext cx="6705600" cy="2419894"/>
          </a:xfrm>
        </p:spPr>
        <p:txBody>
          <a:bodyPr>
            <a:normAutofit/>
          </a:bodyPr>
          <a:lstStyle/>
          <a:p>
            <a:r>
              <a:rPr lang="ja-JP" altLang="en-US" sz="2400" b="1" u="sng" dirty="0">
                <a:solidFill>
                  <a:srgbClr val="FF0000"/>
                </a:solidFill>
              </a:rPr>
              <a:t>大阪校</a:t>
            </a:r>
            <a:endParaRPr lang="en-US" altLang="ja-JP" sz="2400" b="1" u="sng" dirty="0">
              <a:solidFill>
                <a:srgbClr val="FF0000"/>
              </a:solidFill>
            </a:endParaRPr>
          </a:p>
          <a:p>
            <a:r>
              <a:rPr lang="ja-JP" altLang="en-US" sz="2400" dirty="0"/>
              <a:t>（ＯＢＰアカデミア）</a:t>
            </a:r>
            <a:endParaRPr lang="en-US" altLang="ja-JP" sz="2400" dirty="0"/>
          </a:p>
          <a:p>
            <a:r>
              <a:rPr lang="en-US" altLang="ja-JP" sz="2400" dirty="0"/>
              <a:t>540-6109</a:t>
            </a:r>
            <a:br>
              <a:rPr lang="en-US" altLang="ja-JP" sz="2400" dirty="0"/>
            </a:br>
            <a:r>
              <a:rPr lang="ja-JP" altLang="en-US" sz="2400" dirty="0"/>
              <a:t>大阪市中央区城見</a:t>
            </a:r>
            <a:r>
              <a:rPr lang="en-US" altLang="ja-JP" sz="2400" dirty="0"/>
              <a:t>2-1-61 </a:t>
            </a:r>
            <a:r>
              <a:rPr lang="ja-JP" altLang="en-US" sz="2400" dirty="0"/>
              <a:t>ツイン</a:t>
            </a:r>
            <a:r>
              <a:rPr lang="en-US" altLang="ja-JP" sz="2400" dirty="0"/>
              <a:t>21 MID</a:t>
            </a:r>
            <a:r>
              <a:rPr lang="ja-JP" altLang="en-US" sz="2400" dirty="0"/>
              <a:t>タワー</a:t>
            </a:r>
            <a:r>
              <a:rPr lang="en-US" altLang="ja-JP" sz="2400" dirty="0"/>
              <a:t>9</a:t>
            </a:r>
            <a:r>
              <a:rPr lang="ja-JP" altLang="en-US" sz="2400" dirty="0"/>
              <a:t>階 </a:t>
            </a:r>
            <a:endParaRPr lang="en-US" altLang="ja-JP" sz="2400" dirty="0"/>
          </a:p>
          <a:p>
            <a:r>
              <a:rPr lang="en-US" altLang="ja-JP" sz="2400" dirty="0"/>
              <a:t>06-6360-9555</a:t>
            </a:r>
            <a:endParaRPr lang="ja-JP" altLang="en-US" sz="2400" dirty="0"/>
          </a:p>
        </p:txBody>
      </p:sp>
      <p:sp>
        <p:nvSpPr>
          <p:cNvPr id="10" name="コンテンツ プレースホルダー 3">
            <a:extLst>
              <a:ext uri="{FF2B5EF4-FFF2-40B4-BE49-F238E27FC236}">
                <a16:creationId xmlns:a16="http://schemas.microsoft.com/office/drawing/2014/main" id="{33B8B20F-88E9-4BB7-88AA-6AA273695182}"/>
              </a:ext>
            </a:extLst>
          </p:cNvPr>
          <p:cNvSpPr txBox="1">
            <a:spLocks/>
          </p:cNvSpPr>
          <p:nvPr/>
        </p:nvSpPr>
        <p:spPr>
          <a:xfrm>
            <a:off x="687388" y="8172542"/>
            <a:ext cx="6705600" cy="241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76288" rtl="0" fontAlgn="base">
              <a:lnSpc>
                <a:spcPct val="90000"/>
              </a:lnSpc>
              <a:spcBef>
                <a:spcPts val="850"/>
              </a:spcBef>
              <a:spcAft>
                <a:spcPct val="0"/>
              </a:spcAft>
              <a:buFont typeface="Arial" pitchFamily="34" charset="0"/>
              <a:buNone/>
              <a:defRPr kumimoji="1" sz="20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757" indent="0" algn="l" defTabSz="776288" rtl="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itchFamily="34" charset="0"/>
              <a:buNone/>
              <a:defRPr kumimoji="1" sz="170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77514" indent="0" algn="l" defTabSz="776288" rtl="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itchFamily="34" charset="0"/>
              <a:buNone/>
              <a:defRPr kumimoji="1" sz="153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6271" indent="0" algn="l" defTabSz="776288" rtl="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itchFamily="34" charset="0"/>
              <a:buNone/>
              <a:defRPr kumimoji="1" sz="136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5029" indent="0" algn="l" defTabSz="776288" rtl="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itchFamily="34" charset="0"/>
              <a:buNone/>
              <a:defRPr kumimoji="1" sz="136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43786" indent="0" algn="l" defTabSz="777514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kumimoji="1" sz="136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32543" indent="0" algn="l" defTabSz="777514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kumimoji="1" sz="136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21300" indent="0" algn="l" defTabSz="777514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kumimoji="1" sz="136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110057" indent="0" algn="l" defTabSz="777514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kumimoji="1" sz="136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u="sng" dirty="0">
                <a:solidFill>
                  <a:srgbClr val="FF0000"/>
                </a:solidFill>
              </a:rPr>
              <a:t>ライブ授業会場（毎週金曜日）</a:t>
            </a:r>
            <a:endParaRPr lang="en-US" altLang="ja-JP" sz="2400" b="1" u="sng" dirty="0">
              <a:solidFill>
                <a:srgbClr val="FF0000"/>
              </a:solidFill>
            </a:endParaRPr>
          </a:p>
          <a:p>
            <a:r>
              <a:rPr lang="ja-JP" altLang="en-US" sz="2400" dirty="0"/>
              <a:t>（三宮研修センター）</a:t>
            </a:r>
            <a:endParaRPr lang="en-US" altLang="ja-JP" sz="2400" dirty="0"/>
          </a:p>
          <a:p>
            <a:r>
              <a:rPr lang="ja-JP" altLang="en-US" sz="2400" dirty="0"/>
              <a:t>〒</a:t>
            </a:r>
            <a:r>
              <a:rPr lang="en-US" altLang="ja-JP" sz="2400" dirty="0"/>
              <a:t>651-0085</a:t>
            </a:r>
            <a:br>
              <a:rPr lang="en-US" altLang="ja-JP" sz="2400" dirty="0"/>
            </a:br>
            <a:r>
              <a:rPr lang="ja-JP" altLang="en-US" sz="2400" dirty="0"/>
              <a:t>神戸市中央区八幡通</a:t>
            </a:r>
            <a:r>
              <a:rPr lang="en-US" altLang="ja-JP" sz="2400" dirty="0"/>
              <a:t>4-2-12</a:t>
            </a:r>
            <a:r>
              <a:rPr lang="ja-JP" altLang="en-US" sz="2400" dirty="0"/>
              <a:t>　カサベラ</a:t>
            </a:r>
            <a:r>
              <a:rPr lang="en-US" altLang="ja-JP" sz="2400" dirty="0" err="1"/>
              <a:t>FRⅡ</a:t>
            </a:r>
            <a:r>
              <a:rPr lang="ja-JP" altLang="en-US" sz="2400" dirty="0"/>
              <a:t>ビル</a:t>
            </a:r>
            <a:endParaRPr lang="en-US" altLang="ja-JP" sz="2400" dirty="0"/>
          </a:p>
          <a:p>
            <a:r>
              <a:rPr lang="en-US" altLang="ja-JP" sz="2400" dirty="0"/>
              <a:t>078-232-0081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12831538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4010</TotalTime>
  <Words>213</Words>
  <Application>Microsoft Office PowerPoint</Application>
  <PresentationFormat>ユーザー設定</PresentationFormat>
  <Paragraphs>83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HGPｺﾞｼｯｸM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　　　　　試験のプロ！ 　　　　　　　　頼れる講師陣</vt:lpstr>
      <vt:lpstr>PowerPoint プレゼンテーション</vt:lpstr>
      <vt:lpstr>　スクーリング会場案内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asako</dc:creator>
  <cp:lastModifiedBy>喜田 智也</cp:lastModifiedBy>
  <cp:revision>268</cp:revision>
  <cp:lastPrinted>2019-10-12T14:06:15Z</cp:lastPrinted>
  <dcterms:created xsi:type="dcterms:W3CDTF">2013-08-08T01:25:55Z</dcterms:created>
  <dcterms:modified xsi:type="dcterms:W3CDTF">2019-10-16T00:45:04Z</dcterms:modified>
</cp:coreProperties>
</file>